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2" r:id="rId3"/>
  </p:sldIdLst>
  <p:sldSz cx="7772400" cy="100584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oogle Sans" panose="020B0604020202020204" charset="0"/>
      <p:regular r:id="rId9"/>
      <p:bold r:id="rId10"/>
      <p:italic r:id="rId11"/>
      <p:boldItalic r:id="rId12"/>
    </p:embeddedFont>
    <p:embeddedFont>
      <p:font typeface="Google Sans SemiBold" panose="020B060402020202020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T Sans Narrow" panose="020B0506020203020204" pitchFamily="34" charset="0"/>
      <p:regular r:id="rId21"/>
      <p:bold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Work Sans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3012" y="8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34" Type="http://schemas.openxmlformats.org/officeDocument/2006/relationships/tableStyles" Target="tableStyle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openxmlformats.org/officeDocument/2006/relationships/viewProps" Target="viewProp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font" Target="fonts/font24.fntdata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font" Target="fonts/font26.fntdata"/><Relationship Id="rId8" Type="http://schemas.openxmlformats.org/officeDocument/2006/relationships/font" Target="fonts/font4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021804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098139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364856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2819770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459952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7847604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650481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129542"/>
            <a:ext cx="7309380" cy="771300"/>
            <a:chOff x="188700" y="743503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743503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/>
                <a:t>Machine Learning Model for New York City TLC Project</a:t>
              </a:r>
              <a:endParaRPr sz="18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499522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rgbClr val="000000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Executive </a:t>
              </a:r>
              <a:r>
                <a:rPr lang="en-US" sz="1600" dirty="0">
                  <a:latin typeface="PT Sans Narrow"/>
                  <a:ea typeface="PT Sans Narrow"/>
                  <a:cs typeface="PT Sans Narrow"/>
                  <a:sym typeface="PT Sans Narrow"/>
                </a:rPr>
                <a:t>s</a:t>
              </a:r>
              <a:r>
                <a:rPr lang="en-US" sz="1600" dirty="0">
                  <a:solidFill>
                    <a:srgbClr val="000000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ummary </a:t>
              </a:r>
              <a:r>
                <a:rPr lang="en-US" sz="1600" dirty="0">
                  <a:latin typeface="PT Sans Narrow"/>
                  <a:ea typeface="PT Sans Narrow"/>
                  <a:cs typeface="PT Sans Narrow"/>
                  <a:sym typeface="PT Sans Narrow"/>
                </a:rPr>
                <a:t>r</a:t>
              </a:r>
              <a:r>
                <a:rPr lang="en-US" sz="1600" dirty="0">
                  <a:solidFill>
                    <a:srgbClr val="000000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eport:  </a:t>
              </a:r>
              <a:r>
                <a:rPr lang="en-US" sz="1600" dirty="0">
                  <a:solidFill>
                    <a:schemeClr val="dk1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Commission Prepared by </a:t>
              </a:r>
              <a:r>
                <a:rPr lang="en-US" sz="1600" b="1" dirty="0" err="1">
                  <a:solidFill>
                    <a:schemeClr val="dk1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Automatidata</a:t>
              </a:r>
              <a:endParaRPr lang="en-US" sz="1600" dirty="0">
                <a:latin typeface="PT Sans Narrow"/>
                <a:ea typeface="PT Sans Narrow"/>
                <a:cs typeface="PT Sans Narrow"/>
                <a:sym typeface="PT Sans Narrow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endParaRPr sz="16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" name="Google Shape;156;p8">
            <a:extLst>
              <a:ext uri="{FF2B5EF4-FFF2-40B4-BE49-F238E27FC236}">
                <a16:creationId xmlns:a16="http://schemas.microsoft.com/office/drawing/2014/main" id="{7224E7E6-B481-4948-9B53-D9021D8F3F09}"/>
              </a:ext>
            </a:extLst>
          </p:cNvPr>
          <p:cNvSpPr txBox="1"/>
          <p:nvPr/>
        </p:nvSpPr>
        <p:spPr>
          <a:xfrm>
            <a:off x="476344" y="1686752"/>
            <a:ext cx="7021736" cy="77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purpose of the project is to predict taxi cab fares before each ride. At this point, the focus is to build a machine learning model that identifies riders/rides that tip generously.</a:t>
            </a:r>
            <a:endParaRPr dirty="0">
              <a:solidFill>
                <a:srgbClr val="3A5D9C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35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156;p8">
            <a:extLst>
              <a:ext uri="{FF2B5EF4-FFF2-40B4-BE49-F238E27FC236}">
                <a16:creationId xmlns:a16="http://schemas.microsoft.com/office/drawing/2014/main" id="{53CAED90-C651-4F15-BD17-8D40463310D7}"/>
              </a:ext>
            </a:extLst>
          </p:cNvPr>
          <p:cNvSpPr txBox="1"/>
          <p:nvPr/>
        </p:nvSpPr>
        <p:spPr>
          <a:xfrm>
            <a:off x="240957" y="4686236"/>
            <a:ext cx="7309380" cy="78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 built a random forest model with good performance on predicting generous rides/tippers.   Then we fined tuned the model’s hyperparameters further improving it.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As a third step we build a </a:t>
            </a: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XGBoost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model.  The improved random forest model performed comparably vs the </a:t>
            </a: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XGBoost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model.   The results of both models with validation vs. test data were similar, although </a:t>
            </a: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XGBoost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was the best.  f1 score is the primary performance measure.</a:t>
            </a:r>
          </a:p>
          <a:p>
            <a:pPr marL="0" lvl="0" indent="0" algn="l" rtl="0">
              <a:spcBef>
                <a:spcPts val="35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56;p8">
            <a:extLst>
              <a:ext uri="{FF2B5EF4-FFF2-40B4-BE49-F238E27FC236}">
                <a16:creationId xmlns:a16="http://schemas.microsoft.com/office/drawing/2014/main" id="{4B083F06-B734-4413-A015-B5B0E936532F}"/>
              </a:ext>
            </a:extLst>
          </p:cNvPr>
          <p:cNvSpPr txBox="1"/>
          <p:nvPr/>
        </p:nvSpPr>
        <p:spPr>
          <a:xfrm>
            <a:off x="471988" y="3197690"/>
            <a:ext cx="7021736" cy="77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This project objective is to build and evaluate a random forest model that predicts whether a rider/ride would tip in an amount that is 20% or greater (generous rides) than the fare amount.  Taxi driver may use the model to accept a ride.</a:t>
            </a:r>
            <a:endParaRPr dirty="0">
              <a:solidFill>
                <a:srgbClr val="3A5D9C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35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56;p8">
            <a:extLst>
              <a:ext uri="{FF2B5EF4-FFF2-40B4-BE49-F238E27FC236}">
                <a16:creationId xmlns:a16="http://schemas.microsoft.com/office/drawing/2014/main" id="{44CA7E0A-A952-4059-8ABC-18701BECCDDB}"/>
              </a:ext>
            </a:extLst>
          </p:cNvPr>
          <p:cNvSpPr txBox="1"/>
          <p:nvPr/>
        </p:nvSpPr>
        <p:spPr>
          <a:xfrm>
            <a:off x="878663" y="8371648"/>
            <a:ext cx="7194184" cy="120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Roboto"/>
              </a:rPr>
              <a:t>1) Deploy model to taxi drivers for evaluation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Roboto"/>
              </a:rPr>
              <a:t>2) Communicate the model capabilities and limitations.  The model is prone to give twice as much false positive vs false negative results</a:t>
            </a:r>
          </a:p>
          <a:p>
            <a:pPr>
              <a:buClr>
                <a:schemeClr val="dk1"/>
              </a:buClr>
              <a:buSzPts val="1100"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Roboto"/>
              </a:rPr>
              <a:t>3) Further evaluate the model’s performance with new data on field.</a:t>
            </a:r>
            <a:endParaRPr dirty="0">
              <a:solidFill>
                <a:schemeClr val="dk1"/>
              </a:solidFill>
              <a:latin typeface="Google Sans"/>
              <a:ea typeface="Google Sans"/>
              <a:cs typeface="Google Sans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66AD02-BBF4-4624-8D4D-0A4A7F128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60" y="6081859"/>
            <a:ext cx="4633362" cy="15393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93B8F2-6798-4CAA-AAA7-738E80240E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7869" y="5993561"/>
            <a:ext cx="2740840" cy="22894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231</Words>
  <Application>Microsoft Office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PT Sans Narrow</vt:lpstr>
      <vt:lpstr>Calibri</vt:lpstr>
      <vt:lpstr>Lato</vt:lpstr>
      <vt:lpstr>Roboto</vt:lpstr>
      <vt:lpstr>Arial</vt:lpstr>
      <vt:lpstr>Google Sans</vt:lpstr>
      <vt:lpstr>Work Sans</vt:lpstr>
      <vt:lpstr>Google Sans SemiBold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Bustamante</dc:creator>
  <cp:lastModifiedBy>Pablo Bustamante</cp:lastModifiedBy>
  <cp:revision>18</cp:revision>
  <dcterms:modified xsi:type="dcterms:W3CDTF">2024-05-18T22:31:51Z</dcterms:modified>
</cp:coreProperties>
</file>